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
      <p:font typeface="Maven Pro"/>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24" Type="http://schemas.openxmlformats.org/officeDocument/2006/relationships/font" Target="fonts/MavenPro-bold.fntdata"/><Relationship Id="rId12" Type="http://schemas.openxmlformats.org/officeDocument/2006/relationships/slide" Target="slides/slide7.xml"/><Relationship Id="rId23"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a5382786f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a5382786f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a5382786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a5382786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a5382786f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a5382786f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78cb224a6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78cb224a6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5382786f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a5382786f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5382786f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5382786f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77903844b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77903844b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77903844bb_2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77903844bb_2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a5382786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a5382786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a5382786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a5382786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a5382786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a5382786f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a5382786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a5382786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10" Type="http://schemas.openxmlformats.org/officeDocument/2006/relationships/image" Target="../media/image2.png"/><Relationship Id="rId9"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png"/><Relationship Id="rId10" Type="http://schemas.openxmlformats.org/officeDocument/2006/relationships/image" Target="../media/image14.png"/><Relationship Id="rId9"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31375" y="320688"/>
            <a:ext cx="3838500" cy="122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800"/>
              <a:t>IMAGE PLAYER</a:t>
            </a:r>
            <a:endParaRPr sz="3800"/>
          </a:p>
        </p:txBody>
      </p:sp>
      <p:sp>
        <p:nvSpPr>
          <p:cNvPr id="278" name="Google Shape;278;p13"/>
          <p:cNvSpPr txBox="1"/>
          <p:nvPr>
            <p:ph idx="1" type="subTitle"/>
          </p:nvPr>
        </p:nvSpPr>
        <p:spPr>
          <a:xfrm>
            <a:off x="431375" y="2878788"/>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t>Group 26</a:t>
            </a:r>
            <a:endParaRPr b="1" sz="1700"/>
          </a:p>
        </p:txBody>
      </p:sp>
      <p:sp>
        <p:nvSpPr>
          <p:cNvPr id="279" name="Google Shape;279;p13"/>
          <p:cNvSpPr txBox="1"/>
          <p:nvPr/>
        </p:nvSpPr>
        <p:spPr>
          <a:xfrm>
            <a:off x="586100" y="3287100"/>
            <a:ext cx="33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Aakash Tripathi           2022201053</a:t>
            </a:r>
            <a:endParaRPr>
              <a:solidFill>
                <a:schemeClr val="lt1"/>
              </a:solidFill>
            </a:endParaRPr>
          </a:p>
        </p:txBody>
      </p:sp>
      <p:sp>
        <p:nvSpPr>
          <p:cNvPr id="280" name="Google Shape;280;p13"/>
          <p:cNvSpPr txBox="1"/>
          <p:nvPr/>
        </p:nvSpPr>
        <p:spPr>
          <a:xfrm>
            <a:off x="600000" y="3613350"/>
            <a:ext cx="41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Santanu Biswas          2022201031</a:t>
            </a:r>
            <a:endParaRPr>
              <a:solidFill>
                <a:schemeClr val="lt1"/>
              </a:solidFill>
            </a:endParaRPr>
          </a:p>
        </p:txBody>
      </p:sp>
      <p:sp>
        <p:nvSpPr>
          <p:cNvPr id="281" name="Google Shape;281;p13"/>
          <p:cNvSpPr txBox="1"/>
          <p:nvPr/>
        </p:nvSpPr>
        <p:spPr>
          <a:xfrm>
            <a:off x="600000" y="3923100"/>
            <a:ext cx="41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Sumonto Chatterjee    2022201028</a:t>
            </a:r>
            <a:endParaRPr>
              <a:solidFill>
                <a:schemeClr val="lt1"/>
              </a:solidFill>
            </a:endParaRPr>
          </a:p>
        </p:txBody>
      </p:sp>
      <p:sp>
        <p:nvSpPr>
          <p:cNvPr id="282" name="Google Shape;282;p13"/>
          <p:cNvSpPr txBox="1"/>
          <p:nvPr/>
        </p:nvSpPr>
        <p:spPr>
          <a:xfrm>
            <a:off x="600000" y="4232875"/>
            <a:ext cx="36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Utkarsh Pathak           2022201018</a:t>
            </a:r>
            <a:endParaRPr>
              <a:solidFill>
                <a:schemeClr val="lt1"/>
              </a:solidFill>
            </a:endParaRPr>
          </a:p>
        </p:txBody>
      </p:sp>
      <p:pic>
        <p:nvPicPr>
          <p:cNvPr descr="IIIT Hyderabad" id="283" name="Google Shape;283;p13"/>
          <p:cNvPicPr preferRelativeResize="0"/>
          <p:nvPr/>
        </p:nvPicPr>
        <p:blipFill>
          <a:blip r:embed="rId3">
            <a:alphaModFix/>
          </a:blip>
          <a:stretch>
            <a:fillRect/>
          </a:stretch>
        </p:blipFill>
        <p:spPr>
          <a:xfrm>
            <a:off x="6663525" y="400675"/>
            <a:ext cx="2074675" cy="1069425"/>
          </a:xfrm>
          <a:prstGeom prst="rect">
            <a:avLst/>
          </a:prstGeom>
          <a:noFill/>
          <a:ln>
            <a:noFill/>
          </a:ln>
        </p:spPr>
      </p:pic>
      <p:sp>
        <p:nvSpPr>
          <p:cNvPr id="284" name="Google Shape;284;p13"/>
          <p:cNvSpPr txBox="1"/>
          <p:nvPr/>
        </p:nvSpPr>
        <p:spPr>
          <a:xfrm>
            <a:off x="431375" y="1852775"/>
            <a:ext cx="402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Software Systems Development </a:t>
            </a:r>
            <a:endParaRPr sz="1800">
              <a:solidFill>
                <a:schemeClr val="lt1"/>
              </a:solidFill>
            </a:endParaRPr>
          </a:p>
          <a:p>
            <a:pPr indent="0" lvl="0" marL="0" rtl="0" algn="l">
              <a:spcBef>
                <a:spcPts val="0"/>
              </a:spcBef>
              <a:spcAft>
                <a:spcPts val="0"/>
              </a:spcAft>
              <a:buNone/>
            </a:pPr>
            <a:r>
              <a:rPr lang="en" sz="1800">
                <a:solidFill>
                  <a:schemeClr val="lt1"/>
                </a:solidFill>
              </a:rPr>
              <a:t>Mentor : Prof. Charu Sharma</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2"/>
          <p:cNvSpPr txBox="1"/>
          <p:nvPr>
            <p:ph type="title"/>
          </p:nvPr>
        </p:nvSpPr>
        <p:spPr>
          <a:xfrm>
            <a:off x="723400" y="6939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Module 3 - Real Time </a:t>
            </a:r>
            <a:r>
              <a:rPr lang="en" sz="2320"/>
              <a:t>Background</a:t>
            </a:r>
            <a:r>
              <a:rPr lang="en" sz="2320"/>
              <a:t> Replacement</a:t>
            </a:r>
            <a:endParaRPr sz="2320"/>
          </a:p>
        </p:txBody>
      </p:sp>
      <p:sp>
        <p:nvSpPr>
          <p:cNvPr id="368" name="Google Shape;368;p22"/>
          <p:cNvSpPr txBox="1"/>
          <p:nvPr>
            <p:ph idx="1" type="body"/>
          </p:nvPr>
        </p:nvSpPr>
        <p:spPr>
          <a:xfrm>
            <a:off x="723400" y="1693275"/>
            <a:ext cx="46830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800"/>
              <a:t>For many reasons, the background of the video needs to be modified as there are so many other interruptions in the background. </a:t>
            </a:r>
            <a:endParaRPr sz="1800"/>
          </a:p>
          <a:p>
            <a:pPr indent="0" lvl="0" marL="0" rtl="0" algn="just">
              <a:spcBef>
                <a:spcPts val="1200"/>
              </a:spcBef>
              <a:spcAft>
                <a:spcPts val="1200"/>
              </a:spcAft>
              <a:buNone/>
            </a:pPr>
            <a:r>
              <a:rPr lang="en" sz="1800"/>
              <a:t>So we used haarcascade classifier, which is a pre-trained model , to distinguish between </a:t>
            </a:r>
            <a:r>
              <a:rPr lang="en" sz="1800"/>
              <a:t>foreground</a:t>
            </a:r>
            <a:r>
              <a:rPr lang="en" sz="1800"/>
              <a:t> and background and then replace them with the desired content.</a:t>
            </a:r>
            <a:endParaRPr sz="1800"/>
          </a:p>
        </p:txBody>
      </p:sp>
      <p:pic>
        <p:nvPicPr>
          <p:cNvPr id="369" name="Google Shape;369;p22"/>
          <p:cNvPicPr preferRelativeResize="0"/>
          <p:nvPr/>
        </p:nvPicPr>
        <p:blipFill>
          <a:blip r:embed="rId3">
            <a:alphaModFix/>
          </a:blip>
          <a:stretch>
            <a:fillRect/>
          </a:stretch>
        </p:blipFill>
        <p:spPr>
          <a:xfrm>
            <a:off x="5520050" y="1871400"/>
            <a:ext cx="3340275" cy="2090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3"/>
          <p:cNvSpPr txBox="1"/>
          <p:nvPr>
            <p:ph type="title"/>
          </p:nvPr>
        </p:nvSpPr>
        <p:spPr>
          <a:xfrm>
            <a:off x="723400" y="6939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3 - Real Time Text Extraction</a:t>
            </a:r>
            <a:endParaRPr/>
          </a:p>
        </p:txBody>
      </p:sp>
      <p:sp>
        <p:nvSpPr>
          <p:cNvPr id="375" name="Google Shape;375;p23"/>
          <p:cNvSpPr txBox="1"/>
          <p:nvPr>
            <p:ph idx="1" type="body"/>
          </p:nvPr>
        </p:nvSpPr>
        <p:spPr>
          <a:xfrm>
            <a:off x="723400" y="1693275"/>
            <a:ext cx="4412700" cy="25416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en" sz="1800"/>
              <a:t>Text recognition has gained a lot of prominence in recent years as it has entered into a large arena of applications such as in automatic reading of license plate, signboards, etc. </a:t>
            </a:r>
            <a:endParaRPr sz="1800"/>
          </a:p>
          <a:p>
            <a:pPr indent="0" lvl="0" marL="0" rtl="0" algn="just">
              <a:spcBef>
                <a:spcPts val="1200"/>
              </a:spcBef>
              <a:spcAft>
                <a:spcPts val="1200"/>
              </a:spcAft>
              <a:buNone/>
            </a:pPr>
            <a:r>
              <a:rPr lang="en" sz="1800"/>
              <a:t>We have implemented the same wherein we extract a handwritten text from a image and then list down the google </a:t>
            </a:r>
            <a:r>
              <a:rPr lang="en" sz="1800"/>
              <a:t>search results of the text in a separate tab.</a:t>
            </a:r>
            <a:endParaRPr sz="1800"/>
          </a:p>
        </p:txBody>
      </p:sp>
      <p:pic>
        <p:nvPicPr>
          <p:cNvPr id="376" name="Google Shape;376;p23"/>
          <p:cNvPicPr preferRelativeResize="0"/>
          <p:nvPr/>
        </p:nvPicPr>
        <p:blipFill>
          <a:blip r:embed="rId3">
            <a:alphaModFix/>
          </a:blip>
          <a:stretch>
            <a:fillRect/>
          </a:stretch>
        </p:blipFill>
        <p:spPr>
          <a:xfrm>
            <a:off x="5311050" y="1852575"/>
            <a:ext cx="3556800" cy="222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4"/>
          <p:cNvSpPr txBox="1"/>
          <p:nvPr>
            <p:ph type="title"/>
          </p:nvPr>
        </p:nvSpPr>
        <p:spPr>
          <a:xfrm>
            <a:off x="693350" y="7089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SCOPE</a:t>
            </a:r>
            <a:endParaRPr/>
          </a:p>
        </p:txBody>
      </p:sp>
      <p:sp>
        <p:nvSpPr>
          <p:cNvPr id="382" name="Google Shape;382;p24"/>
          <p:cNvSpPr txBox="1"/>
          <p:nvPr>
            <p:ph idx="1" type="body"/>
          </p:nvPr>
        </p:nvSpPr>
        <p:spPr>
          <a:xfrm>
            <a:off x="693350" y="1484925"/>
            <a:ext cx="7491900" cy="33453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sz="1800"/>
              <a:t>Our aim so far has been building a lightweight image editing online tool, But this basic implementation can be enhanced and enriched with a wide variety of functionalities such as more filters to choose from, using ML to make innovative and creative filters and other advanced image modifications.</a:t>
            </a:r>
            <a:endParaRPr sz="1800"/>
          </a:p>
          <a:p>
            <a:pPr indent="0" lvl="0" marL="0" rtl="0" algn="just">
              <a:spcBef>
                <a:spcPts val="1200"/>
              </a:spcBef>
              <a:spcAft>
                <a:spcPts val="0"/>
              </a:spcAft>
              <a:buNone/>
            </a:pPr>
            <a:r>
              <a:rPr lang="en" sz="1800"/>
              <a:t>The performance and accuracy of the video features such as real-time air writing on a video, adding snapchat filters,  text recognition can be improved with more testing.</a:t>
            </a:r>
            <a:endParaRPr sz="1800"/>
          </a:p>
          <a:p>
            <a:pPr indent="0" lvl="0" marL="0" rtl="0" algn="just">
              <a:spcBef>
                <a:spcPts val="1200"/>
              </a:spcBef>
              <a:spcAft>
                <a:spcPts val="1200"/>
              </a:spcAft>
              <a:buNone/>
            </a:pPr>
            <a:r>
              <a:rPr lang="en" sz="1800"/>
              <a:t>Summing all, this project can be turned into a very functional and fun tool available online for anyone who wants to do something creative.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5"/>
          <p:cNvSpPr txBox="1"/>
          <p:nvPr>
            <p:ph type="title"/>
          </p:nvPr>
        </p:nvSpPr>
        <p:spPr>
          <a:xfrm>
            <a:off x="3035700" y="2072100"/>
            <a:ext cx="30726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THANK YOU</a:t>
            </a:r>
            <a:endParaRPr sz="3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4"/>
          <p:cNvSpPr txBox="1"/>
          <p:nvPr>
            <p:ph type="title"/>
          </p:nvPr>
        </p:nvSpPr>
        <p:spPr>
          <a:xfrm>
            <a:off x="694200" y="674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IDEA</a:t>
            </a:r>
            <a:endParaRPr/>
          </a:p>
        </p:txBody>
      </p:sp>
      <p:sp>
        <p:nvSpPr>
          <p:cNvPr id="290" name="Google Shape;290;p14"/>
          <p:cNvSpPr txBox="1"/>
          <p:nvPr>
            <p:ph idx="1" type="body"/>
          </p:nvPr>
        </p:nvSpPr>
        <p:spPr>
          <a:xfrm>
            <a:off x="694200" y="1595950"/>
            <a:ext cx="7620300" cy="24510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800"/>
              <a:t>We have developed a tool which uses image and video processing to achieve various functionalities, such as basic photo editing, applying preset image filters and also real time video filters.</a:t>
            </a:r>
            <a:endParaRPr sz="1800"/>
          </a:p>
          <a:p>
            <a:pPr indent="0" lvl="0" marL="0" rtl="0" algn="just">
              <a:lnSpc>
                <a:spcPct val="115000"/>
              </a:lnSpc>
              <a:spcBef>
                <a:spcPts val="1200"/>
              </a:spcBef>
              <a:spcAft>
                <a:spcPts val="0"/>
              </a:spcAft>
              <a:buNone/>
            </a:pPr>
            <a:r>
              <a:rPr lang="en" sz="1800"/>
              <a:t>The tool is implemented as a web application and is meant to be quick and handy for users to get the impressive results on the go. Real time video filters range from putting sunglasses on your face to a top hat on your head, to making users appear much older with a mustache and so on.</a:t>
            </a:r>
            <a:endParaRPr sz="1800"/>
          </a:p>
          <a:p>
            <a:pPr indent="0" lvl="0" marL="0" rtl="0" algn="just">
              <a:spcBef>
                <a:spcPts val="1200"/>
              </a:spcBef>
              <a:spcAft>
                <a:spcPts val="12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nvSpPr>
        <p:spPr>
          <a:xfrm>
            <a:off x="722550" y="659225"/>
            <a:ext cx="6321600" cy="635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TECHNOLOGY</a:t>
            </a:r>
            <a:r>
              <a:rPr b="1" lang="en" sz="2800">
                <a:solidFill>
                  <a:srgbClr val="424242"/>
                </a:solidFill>
                <a:latin typeface="Maven Pro"/>
                <a:ea typeface="Maven Pro"/>
                <a:cs typeface="Maven Pro"/>
                <a:sym typeface="Maven Pro"/>
              </a:rPr>
              <a:t> STACK</a:t>
            </a:r>
            <a:endParaRPr b="1" sz="2800">
              <a:solidFill>
                <a:srgbClr val="424242"/>
              </a:solidFill>
              <a:latin typeface="Maven Pro"/>
              <a:ea typeface="Maven Pro"/>
              <a:cs typeface="Maven Pro"/>
              <a:sym typeface="Maven Pro"/>
            </a:endParaRPr>
          </a:p>
        </p:txBody>
      </p:sp>
      <p:sp>
        <p:nvSpPr>
          <p:cNvPr id="296" name="Google Shape;296;p15"/>
          <p:cNvSpPr/>
          <p:nvPr/>
        </p:nvSpPr>
        <p:spPr>
          <a:xfrm>
            <a:off x="5672971" y="1872751"/>
            <a:ext cx="2504100" cy="2618700"/>
          </a:xfrm>
          <a:prstGeom prst="roundRect">
            <a:avLst>
              <a:gd fmla="val 16667" name="adj"/>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06700" y="1775200"/>
            <a:ext cx="2366100" cy="2813700"/>
          </a:xfrm>
          <a:prstGeom prst="roundRect">
            <a:avLst>
              <a:gd fmla="val 16667" name="adj"/>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15"/>
          <p:cNvCxnSpPr>
            <a:stCxn id="297" idx="3"/>
            <a:endCxn id="296" idx="1"/>
          </p:cNvCxnSpPr>
          <p:nvPr/>
        </p:nvCxnSpPr>
        <p:spPr>
          <a:xfrm>
            <a:off x="3172800" y="3182050"/>
            <a:ext cx="2500200" cy="0"/>
          </a:xfrm>
          <a:prstGeom prst="straightConnector1">
            <a:avLst/>
          </a:prstGeom>
          <a:noFill/>
          <a:ln cap="flat" cmpd="sng" w="9525">
            <a:solidFill>
              <a:srgbClr val="424242"/>
            </a:solidFill>
            <a:prstDash val="solid"/>
            <a:round/>
            <a:headEnd len="med" w="med" type="none"/>
            <a:tailEnd len="med" w="med" type="none"/>
          </a:ln>
        </p:spPr>
      </p:cxnSp>
      <p:pic>
        <p:nvPicPr>
          <p:cNvPr id="299" name="Google Shape;299;p15"/>
          <p:cNvPicPr preferRelativeResize="0"/>
          <p:nvPr/>
        </p:nvPicPr>
        <p:blipFill>
          <a:blip r:embed="rId3">
            <a:alphaModFix/>
          </a:blip>
          <a:stretch>
            <a:fillRect/>
          </a:stretch>
        </p:blipFill>
        <p:spPr>
          <a:xfrm>
            <a:off x="5774050" y="3592162"/>
            <a:ext cx="1270101" cy="627175"/>
          </a:xfrm>
          <a:prstGeom prst="rect">
            <a:avLst/>
          </a:prstGeom>
          <a:noFill/>
          <a:ln>
            <a:noFill/>
          </a:ln>
        </p:spPr>
      </p:pic>
      <p:pic>
        <p:nvPicPr>
          <p:cNvPr id="300" name="Google Shape;300;p15"/>
          <p:cNvPicPr preferRelativeResize="0"/>
          <p:nvPr/>
        </p:nvPicPr>
        <p:blipFill>
          <a:blip r:embed="rId4">
            <a:alphaModFix/>
          </a:blip>
          <a:stretch>
            <a:fillRect/>
          </a:stretch>
        </p:blipFill>
        <p:spPr>
          <a:xfrm>
            <a:off x="7349138" y="2672337"/>
            <a:ext cx="574175" cy="621353"/>
          </a:xfrm>
          <a:prstGeom prst="rect">
            <a:avLst/>
          </a:prstGeom>
          <a:noFill/>
          <a:ln>
            <a:noFill/>
          </a:ln>
        </p:spPr>
      </p:pic>
      <p:pic>
        <p:nvPicPr>
          <p:cNvPr id="301" name="Google Shape;301;p15"/>
          <p:cNvPicPr preferRelativeResize="0"/>
          <p:nvPr/>
        </p:nvPicPr>
        <p:blipFill>
          <a:blip r:embed="rId5">
            <a:alphaModFix/>
          </a:blip>
          <a:stretch>
            <a:fillRect/>
          </a:stretch>
        </p:blipFill>
        <p:spPr>
          <a:xfrm>
            <a:off x="5885574" y="2650026"/>
            <a:ext cx="509357" cy="665974"/>
          </a:xfrm>
          <a:prstGeom prst="rect">
            <a:avLst/>
          </a:prstGeom>
          <a:noFill/>
          <a:ln>
            <a:noFill/>
          </a:ln>
        </p:spPr>
      </p:pic>
      <p:pic>
        <p:nvPicPr>
          <p:cNvPr id="302" name="Google Shape;302;p15"/>
          <p:cNvPicPr preferRelativeResize="0"/>
          <p:nvPr/>
        </p:nvPicPr>
        <p:blipFill>
          <a:blip r:embed="rId6">
            <a:alphaModFix/>
          </a:blip>
          <a:stretch>
            <a:fillRect/>
          </a:stretch>
        </p:blipFill>
        <p:spPr>
          <a:xfrm>
            <a:off x="7044150" y="3664861"/>
            <a:ext cx="1084115" cy="481800"/>
          </a:xfrm>
          <a:prstGeom prst="rect">
            <a:avLst/>
          </a:prstGeom>
          <a:noFill/>
          <a:ln>
            <a:noFill/>
          </a:ln>
        </p:spPr>
      </p:pic>
      <p:pic>
        <p:nvPicPr>
          <p:cNvPr id="303" name="Google Shape;303;p15"/>
          <p:cNvPicPr preferRelativeResize="0"/>
          <p:nvPr/>
        </p:nvPicPr>
        <p:blipFill>
          <a:blip r:embed="rId7">
            <a:alphaModFix/>
          </a:blip>
          <a:stretch>
            <a:fillRect/>
          </a:stretch>
        </p:blipFill>
        <p:spPr>
          <a:xfrm>
            <a:off x="6607498" y="2669435"/>
            <a:ext cx="635050" cy="627176"/>
          </a:xfrm>
          <a:prstGeom prst="rect">
            <a:avLst/>
          </a:prstGeom>
          <a:noFill/>
          <a:ln>
            <a:noFill/>
          </a:ln>
        </p:spPr>
      </p:pic>
      <p:pic>
        <p:nvPicPr>
          <p:cNvPr id="304" name="Google Shape;304;p15"/>
          <p:cNvPicPr preferRelativeResize="0"/>
          <p:nvPr/>
        </p:nvPicPr>
        <p:blipFill>
          <a:blip r:embed="rId8">
            <a:alphaModFix/>
          </a:blip>
          <a:stretch>
            <a:fillRect/>
          </a:stretch>
        </p:blipFill>
        <p:spPr>
          <a:xfrm>
            <a:off x="2221893" y="2409076"/>
            <a:ext cx="635050" cy="884613"/>
          </a:xfrm>
          <a:prstGeom prst="rect">
            <a:avLst/>
          </a:prstGeom>
          <a:noFill/>
          <a:ln>
            <a:noFill/>
          </a:ln>
        </p:spPr>
      </p:pic>
      <p:pic>
        <p:nvPicPr>
          <p:cNvPr id="305" name="Google Shape;305;p15"/>
          <p:cNvPicPr preferRelativeResize="0"/>
          <p:nvPr/>
        </p:nvPicPr>
        <p:blipFill>
          <a:blip r:embed="rId9">
            <a:alphaModFix/>
          </a:blip>
          <a:stretch>
            <a:fillRect/>
          </a:stretch>
        </p:blipFill>
        <p:spPr>
          <a:xfrm>
            <a:off x="951217" y="2409076"/>
            <a:ext cx="895741" cy="884613"/>
          </a:xfrm>
          <a:prstGeom prst="rect">
            <a:avLst/>
          </a:prstGeom>
          <a:noFill/>
          <a:ln>
            <a:noFill/>
          </a:ln>
        </p:spPr>
      </p:pic>
      <p:pic>
        <p:nvPicPr>
          <p:cNvPr id="306" name="Google Shape;306;p15"/>
          <p:cNvPicPr preferRelativeResize="0"/>
          <p:nvPr/>
        </p:nvPicPr>
        <p:blipFill>
          <a:blip r:embed="rId10">
            <a:alphaModFix/>
          </a:blip>
          <a:stretch>
            <a:fillRect/>
          </a:stretch>
        </p:blipFill>
        <p:spPr>
          <a:xfrm>
            <a:off x="1204128" y="3493571"/>
            <a:ext cx="1571057" cy="969725"/>
          </a:xfrm>
          <a:prstGeom prst="rect">
            <a:avLst/>
          </a:prstGeom>
          <a:noFill/>
          <a:ln>
            <a:noFill/>
          </a:ln>
        </p:spPr>
      </p:pic>
      <p:sp>
        <p:nvSpPr>
          <p:cNvPr id="307" name="Google Shape;307;p15"/>
          <p:cNvSpPr txBox="1"/>
          <p:nvPr/>
        </p:nvSpPr>
        <p:spPr>
          <a:xfrm>
            <a:off x="1240435" y="1803052"/>
            <a:ext cx="1498200" cy="481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Front End</a:t>
            </a:r>
            <a:endParaRPr b="1" sz="2800">
              <a:solidFill>
                <a:srgbClr val="424242"/>
              </a:solidFill>
              <a:latin typeface="Maven Pro"/>
              <a:ea typeface="Maven Pro"/>
              <a:cs typeface="Maven Pro"/>
              <a:sym typeface="Maven Pro"/>
            </a:endParaRPr>
          </a:p>
        </p:txBody>
      </p:sp>
      <p:sp>
        <p:nvSpPr>
          <p:cNvPr id="308" name="Google Shape;308;p15"/>
          <p:cNvSpPr txBox="1"/>
          <p:nvPr/>
        </p:nvSpPr>
        <p:spPr>
          <a:xfrm>
            <a:off x="6257705" y="1876764"/>
            <a:ext cx="14982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latin typeface="Maven Pro"/>
                <a:ea typeface="Maven Pro"/>
                <a:cs typeface="Maven Pro"/>
                <a:sym typeface="Maven Pro"/>
              </a:rPr>
              <a:t>Ba</a:t>
            </a:r>
            <a:r>
              <a:rPr b="1" lang="en" sz="2350">
                <a:solidFill>
                  <a:schemeClr val="dk2"/>
                </a:solidFill>
                <a:latin typeface="Maven Pro"/>
                <a:ea typeface="Maven Pro"/>
                <a:cs typeface="Maven Pro"/>
                <a:sym typeface="Maven Pro"/>
              </a:rPr>
              <a:t>ck</a:t>
            </a:r>
            <a:r>
              <a:rPr b="1" lang="en" sz="2350">
                <a:solidFill>
                  <a:schemeClr val="dk2"/>
                </a:solidFill>
                <a:latin typeface="Maven Pro"/>
                <a:ea typeface="Maven Pro"/>
                <a:cs typeface="Maven Pro"/>
                <a:sym typeface="Maven Pro"/>
              </a:rPr>
              <a:t> End</a:t>
            </a:r>
            <a:endParaRPr sz="235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6"/>
          <p:cNvSpPr txBox="1"/>
          <p:nvPr>
            <p:ph type="title"/>
          </p:nvPr>
        </p:nvSpPr>
        <p:spPr>
          <a:xfrm>
            <a:off x="736950" y="688347"/>
            <a:ext cx="4605000" cy="9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 END</a:t>
            </a:r>
            <a:endParaRPr/>
          </a:p>
        </p:txBody>
      </p:sp>
      <p:sp>
        <p:nvSpPr>
          <p:cNvPr id="314" name="Google Shape;314;p16"/>
          <p:cNvSpPr txBox="1"/>
          <p:nvPr>
            <p:ph idx="1" type="body"/>
          </p:nvPr>
        </p:nvSpPr>
        <p:spPr>
          <a:xfrm>
            <a:off x="736950" y="1457275"/>
            <a:ext cx="4969800" cy="3465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800"/>
              <a:t>Created a UI using html/css and javascript which has three </a:t>
            </a:r>
            <a:r>
              <a:rPr lang="en" sz="1800"/>
              <a:t>different</a:t>
            </a:r>
            <a:r>
              <a:rPr lang="en" sz="1800"/>
              <a:t> modules in it. Module 1 is about basic photo editing, module 2 is about Image filters and module 3 is where you can play </a:t>
            </a:r>
            <a:r>
              <a:rPr lang="en" sz="1800"/>
              <a:t>around with cool video filters.</a:t>
            </a:r>
            <a:endParaRPr sz="1800"/>
          </a:p>
          <a:p>
            <a:pPr indent="0" lvl="0" marL="0" rtl="0" algn="just">
              <a:spcBef>
                <a:spcPts val="1200"/>
              </a:spcBef>
              <a:spcAft>
                <a:spcPts val="1200"/>
              </a:spcAft>
              <a:buNone/>
            </a:pPr>
            <a:r>
              <a:rPr lang="en" sz="1800"/>
              <a:t>Users can also </a:t>
            </a:r>
            <a:r>
              <a:rPr lang="en" sz="1800"/>
              <a:t>download</a:t>
            </a:r>
            <a:r>
              <a:rPr lang="en" sz="1800"/>
              <a:t> the modified image or reset </a:t>
            </a:r>
            <a:r>
              <a:rPr lang="en" sz="1800"/>
              <a:t>the filters applied to its default value.</a:t>
            </a:r>
            <a:endParaRPr sz="1800"/>
          </a:p>
        </p:txBody>
      </p:sp>
      <p:pic>
        <p:nvPicPr>
          <p:cNvPr id="315" name="Google Shape;315;p16"/>
          <p:cNvPicPr preferRelativeResize="0"/>
          <p:nvPr/>
        </p:nvPicPr>
        <p:blipFill>
          <a:blip r:embed="rId3">
            <a:alphaModFix/>
          </a:blip>
          <a:stretch>
            <a:fillRect/>
          </a:stretch>
        </p:blipFill>
        <p:spPr>
          <a:xfrm>
            <a:off x="6067712" y="791100"/>
            <a:ext cx="2721751" cy="1813626"/>
          </a:xfrm>
          <a:prstGeom prst="rect">
            <a:avLst/>
          </a:prstGeom>
          <a:noFill/>
          <a:ln>
            <a:noFill/>
          </a:ln>
        </p:spPr>
      </p:pic>
      <p:pic>
        <p:nvPicPr>
          <p:cNvPr id="316" name="Google Shape;316;p16"/>
          <p:cNvPicPr preferRelativeResize="0"/>
          <p:nvPr/>
        </p:nvPicPr>
        <p:blipFill>
          <a:blip r:embed="rId4">
            <a:alphaModFix/>
          </a:blip>
          <a:stretch>
            <a:fillRect/>
          </a:stretch>
        </p:blipFill>
        <p:spPr>
          <a:xfrm>
            <a:off x="6067700" y="2759975"/>
            <a:ext cx="2721776" cy="1813599"/>
          </a:xfrm>
          <a:prstGeom prst="rect">
            <a:avLst/>
          </a:prstGeom>
          <a:noFill/>
          <a:ln>
            <a:noFill/>
          </a:ln>
        </p:spPr>
      </p:pic>
      <p:pic>
        <p:nvPicPr>
          <p:cNvPr descr="Download HTML5 Logo PNG, Free Transparent HTML5 Images - Free Transparent  PNG Logos" id="317" name="Google Shape;317;p16"/>
          <p:cNvPicPr preferRelativeResize="0"/>
          <p:nvPr/>
        </p:nvPicPr>
        <p:blipFill>
          <a:blip r:embed="rId5">
            <a:alphaModFix/>
          </a:blip>
          <a:stretch>
            <a:fillRect/>
          </a:stretch>
        </p:blipFill>
        <p:spPr>
          <a:xfrm>
            <a:off x="3239421" y="673625"/>
            <a:ext cx="2208254" cy="5510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7"/>
          <p:cNvSpPr txBox="1"/>
          <p:nvPr>
            <p:ph type="title"/>
          </p:nvPr>
        </p:nvSpPr>
        <p:spPr>
          <a:xfrm>
            <a:off x="692700" y="673625"/>
            <a:ext cx="225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BACK END</a:t>
            </a:r>
            <a:endParaRPr sz="2820"/>
          </a:p>
        </p:txBody>
      </p:sp>
      <p:sp>
        <p:nvSpPr>
          <p:cNvPr id="323" name="Google Shape;323;p17"/>
          <p:cNvSpPr txBox="1"/>
          <p:nvPr>
            <p:ph idx="1" type="body"/>
          </p:nvPr>
        </p:nvSpPr>
        <p:spPr>
          <a:xfrm>
            <a:off x="692700" y="1533475"/>
            <a:ext cx="8018700" cy="13893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lang="en" sz="1600"/>
              <a:t>The back end is developed using python and web framework Flask. We are using OpenCV, which is a open source computer vision and machine learning software library, for larger part of image and video processing and making the image filters along with lightweight image processing libraries such as Pillow and other libraries like cvzone, numpy etc.</a:t>
            </a:r>
            <a:endParaRPr sz="1600"/>
          </a:p>
        </p:txBody>
      </p:sp>
      <p:pic>
        <p:nvPicPr>
          <p:cNvPr id="324" name="Google Shape;324;p17"/>
          <p:cNvPicPr preferRelativeResize="0"/>
          <p:nvPr/>
        </p:nvPicPr>
        <p:blipFill>
          <a:blip r:embed="rId3">
            <a:alphaModFix/>
          </a:blip>
          <a:stretch>
            <a:fillRect/>
          </a:stretch>
        </p:blipFill>
        <p:spPr>
          <a:xfrm>
            <a:off x="743000" y="3216875"/>
            <a:ext cx="4033101" cy="1436775"/>
          </a:xfrm>
          <a:prstGeom prst="rect">
            <a:avLst/>
          </a:prstGeom>
          <a:noFill/>
          <a:ln>
            <a:noFill/>
          </a:ln>
        </p:spPr>
      </p:pic>
      <p:pic>
        <p:nvPicPr>
          <p:cNvPr id="325" name="Google Shape;325;p17"/>
          <p:cNvPicPr preferRelativeResize="0"/>
          <p:nvPr/>
        </p:nvPicPr>
        <p:blipFill>
          <a:blip r:embed="rId4">
            <a:alphaModFix/>
          </a:blip>
          <a:stretch>
            <a:fillRect/>
          </a:stretch>
        </p:blipFill>
        <p:spPr>
          <a:xfrm>
            <a:off x="4771829" y="3216875"/>
            <a:ext cx="2664271" cy="1436775"/>
          </a:xfrm>
          <a:prstGeom prst="rect">
            <a:avLst/>
          </a:prstGeom>
          <a:noFill/>
          <a:ln>
            <a:noFill/>
          </a:ln>
        </p:spPr>
      </p:pic>
      <p:pic>
        <p:nvPicPr>
          <p:cNvPr id="326" name="Google Shape;326;p17"/>
          <p:cNvPicPr preferRelativeResize="0"/>
          <p:nvPr/>
        </p:nvPicPr>
        <p:blipFill>
          <a:blip r:embed="rId5">
            <a:alphaModFix/>
          </a:blip>
          <a:stretch>
            <a:fillRect/>
          </a:stretch>
        </p:blipFill>
        <p:spPr>
          <a:xfrm>
            <a:off x="7386375" y="3216875"/>
            <a:ext cx="1272675" cy="1417622"/>
          </a:xfrm>
          <a:prstGeom prst="rect">
            <a:avLst/>
          </a:prstGeom>
          <a:noFill/>
          <a:ln>
            <a:noFill/>
          </a:ln>
        </p:spPr>
      </p:pic>
      <p:pic>
        <p:nvPicPr>
          <p:cNvPr id="327" name="Google Shape;327;p17"/>
          <p:cNvPicPr preferRelativeResize="0"/>
          <p:nvPr/>
        </p:nvPicPr>
        <p:blipFill>
          <a:blip r:embed="rId6">
            <a:alphaModFix/>
          </a:blip>
          <a:stretch>
            <a:fillRect/>
          </a:stretch>
        </p:blipFill>
        <p:spPr>
          <a:xfrm>
            <a:off x="4063825" y="672120"/>
            <a:ext cx="1456200" cy="728100"/>
          </a:xfrm>
          <a:prstGeom prst="rect">
            <a:avLst/>
          </a:prstGeom>
          <a:noFill/>
          <a:ln>
            <a:noFill/>
          </a:ln>
        </p:spPr>
      </p:pic>
      <p:pic>
        <p:nvPicPr>
          <p:cNvPr id="328" name="Google Shape;328;p17"/>
          <p:cNvPicPr preferRelativeResize="0"/>
          <p:nvPr/>
        </p:nvPicPr>
        <p:blipFill>
          <a:blip r:embed="rId7">
            <a:alphaModFix/>
          </a:blip>
          <a:stretch>
            <a:fillRect/>
          </a:stretch>
        </p:blipFill>
        <p:spPr>
          <a:xfrm>
            <a:off x="5555400" y="749825"/>
            <a:ext cx="522657" cy="572698"/>
          </a:xfrm>
          <a:prstGeom prst="rect">
            <a:avLst/>
          </a:prstGeom>
          <a:noFill/>
          <a:ln>
            <a:noFill/>
          </a:ln>
        </p:spPr>
      </p:pic>
      <p:pic>
        <p:nvPicPr>
          <p:cNvPr id="329" name="Google Shape;329;p17"/>
          <p:cNvPicPr preferRelativeResize="0"/>
          <p:nvPr/>
        </p:nvPicPr>
        <p:blipFill>
          <a:blip r:embed="rId8">
            <a:alphaModFix/>
          </a:blip>
          <a:stretch>
            <a:fillRect/>
          </a:stretch>
        </p:blipFill>
        <p:spPr>
          <a:xfrm>
            <a:off x="6235750" y="713163"/>
            <a:ext cx="487974" cy="646026"/>
          </a:xfrm>
          <a:prstGeom prst="rect">
            <a:avLst/>
          </a:prstGeom>
          <a:noFill/>
          <a:ln>
            <a:noFill/>
          </a:ln>
        </p:spPr>
      </p:pic>
      <p:pic>
        <p:nvPicPr>
          <p:cNvPr id="330" name="Google Shape;330;p17"/>
          <p:cNvPicPr preferRelativeResize="0"/>
          <p:nvPr/>
        </p:nvPicPr>
        <p:blipFill>
          <a:blip r:embed="rId9">
            <a:alphaModFix/>
          </a:blip>
          <a:stretch>
            <a:fillRect/>
          </a:stretch>
        </p:blipFill>
        <p:spPr>
          <a:xfrm>
            <a:off x="6778875" y="749838"/>
            <a:ext cx="1272669" cy="572700"/>
          </a:xfrm>
          <a:prstGeom prst="rect">
            <a:avLst/>
          </a:prstGeom>
          <a:noFill/>
          <a:ln>
            <a:noFill/>
          </a:ln>
        </p:spPr>
      </p:pic>
      <p:pic>
        <p:nvPicPr>
          <p:cNvPr id="331" name="Google Shape;331;p17"/>
          <p:cNvPicPr preferRelativeResize="0"/>
          <p:nvPr/>
        </p:nvPicPr>
        <p:blipFill>
          <a:blip r:embed="rId10">
            <a:alphaModFix/>
          </a:blip>
          <a:stretch>
            <a:fillRect/>
          </a:stretch>
        </p:blipFill>
        <p:spPr>
          <a:xfrm>
            <a:off x="8138825" y="713174"/>
            <a:ext cx="572700" cy="57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8"/>
          <p:cNvSpPr txBox="1"/>
          <p:nvPr>
            <p:ph type="title"/>
          </p:nvPr>
        </p:nvSpPr>
        <p:spPr>
          <a:xfrm>
            <a:off x="737300" y="6639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1 - </a:t>
            </a:r>
            <a:r>
              <a:rPr lang="en"/>
              <a:t>Lightweight</a:t>
            </a:r>
            <a:r>
              <a:rPr lang="en"/>
              <a:t> Photo Editing</a:t>
            </a:r>
            <a:endParaRPr/>
          </a:p>
        </p:txBody>
      </p:sp>
      <p:sp>
        <p:nvSpPr>
          <p:cNvPr id="337" name="Google Shape;337;p18"/>
          <p:cNvSpPr txBox="1"/>
          <p:nvPr>
            <p:ph idx="1" type="body"/>
          </p:nvPr>
        </p:nvSpPr>
        <p:spPr>
          <a:xfrm>
            <a:off x="737300" y="1562050"/>
            <a:ext cx="5119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800"/>
              <a:t>Module 1 is all about applying lightweight editing to images, such as </a:t>
            </a:r>
            <a:r>
              <a:rPr lang="en" sz="1800"/>
              <a:t>manipulating</a:t>
            </a:r>
            <a:r>
              <a:rPr lang="en" sz="1800"/>
              <a:t> brightness/contrast and inverting an image.</a:t>
            </a:r>
            <a:endParaRPr sz="1800"/>
          </a:p>
          <a:p>
            <a:pPr indent="0" lvl="0" marL="0" rtl="0" algn="just">
              <a:spcBef>
                <a:spcPts val="1200"/>
              </a:spcBef>
              <a:spcAft>
                <a:spcPts val="1200"/>
              </a:spcAft>
              <a:buNone/>
            </a:pPr>
            <a:r>
              <a:rPr lang="en" sz="1800"/>
              <a:t>All this functionalities are implemented using Javascript and the real time preview of the image can be seen in the frontend window and can also be downloaded.</a:t>
            </a:r>
            <a:endParaRPr sz="1800"/>
          </a:p>
        </p:txBody>
      </p:sp>
      <p:pic>
        <p:nvPicPr>
          <p:cNvPr id="338" name="Google Shape;338;p18"/>
          <p:cNvPicPr preferRelativeResize="0"/>
          <p:nvPr/>
        </p:nvPicPr>
        <p:blipFill>
          <a:blip r:embed="rId3">
            <a:alphaModFix/>
          </a:blip>
          <a:stretch>
            <a:fillRect/>
          </a:stretch>
        </p:blipFill>
        <p:spPr>
          <a:xfrm>
            <a:off x="6153000" y="1319300"/>
            <a:ext cx="2384451" cy="1674700"/>
          </a:xfrm>
          <a:prstGeom prst="rect">
            <a:avLst/>
          </a:prstGeom>
          <a:noFill/>
          <a:ln>
            <a:noFill/>
          </a:ln>
        </p:spPr>
      </p:pic>
      <p:pic>
        <p:nvPicPr>
          <p:cNvPr id="339" name="Google Shape;339;p18"/>
          <p:cNvPicPr preferRelativeResize="0"/>
          <p:nvPr/>
        </p:nvPicPr>
        <p:blipFill>
          <a:blip r:embed="rId4">
            <a:alphaModFix/>
          </a:blip>
          <a:stretch>
            <a:fillRect/>
          </a:stretch>
        </p:blipFill>
        <p:spPr>
          <a:xfrm>
            <a:off x="6153000" y="3158650"/>
            <a:ext cx="2384451" cy="16560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9"/>
          <p:cNvSpPr txBox="1"/>
          <p:nvPr>
            <p:ph type="title"/>
          </p:nvPr>
        </p:nvSpPr>
        <p:spPr>
          <a:xfrm>
            <a:off x="700875" y="6789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2 - Image Filters</a:t>
            </a:r>
            <a:endParaRPr/>
          </a:p>
        </p:txBody>
      </p:sp>
      <p:sp>
        <p:nvSpPr>
          <p:cNvPr id="345" name="Google Shape;345;p19"/>
          <p:cNvSpPr txBox="1"/>
          <p:nvPr>
            <p:ph idx="1" type="body"/>
          </p:nvPr>
        </p:nvSpPr>
        <p:spPr>
          <a:xfrm>
            <a:off x="700875" y="1678225"/>
            <a:ext cx="5313600" cy="25416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en" sz="1900"/>
              <a:t>Module 2 is about changing the appearance of an image by altering the colors of the pixels. Manipulating the contrast as well as adding a variety of special effects to images are some of the results of applying filters.</a:t>
            </a:r>
            <a:endParaRPr sz="1900"/>
          </a:p>
          <a:p>
            <a:pPr indent="0" lvl="0" marL="0" rtl="0" algn="just">
              <a:spcBef>
                <a:spcPts val="1200"/>
              </a:spcBef>
              <a:spcAft>
                <a:spcPts val="0"/>
              </a:spcAft>
              <a:buNone/>
            </a:pPr>
            <a:r>
              <a:rPr lang="en" sz="1900">
                <a:solidFill>
                  <a:srgbClr val="4D5156"/>
                </a:solidFill>
                <a:highlight>
                  <a:srgbClr val="FFFFFF"/>
                </a:highlight>
              </a:rPr>
              <a:t>User can enhance images with ease using a range of </a:t>
            </a:r>
            <a:r>
              <a:rPr lang="en" sz="1900">
                <a:solidFill>
                  <a:srgbClr val="5F6368"/>
                </a:solidFill>
                <a:highlight>
                  <a:srgbClr val="FFFFFF"/>
                </a:highlight>
              </a:rPr>
              <a:t>photo filters</a:t>
            </a:r>
            <a:r>
              <a:rPr lang="en" sz="1900">
                <a:solidFill>
                  <a:srgbClr val="4D5156"/>
                </a:solidFill>
                <a:highlight>
                  <a:srgbClr val="FFFFFF"/>
                </a:highlight>
              </a:rPr>
              <a:t> and </a:t>
            </a:r>
            <a:r>
              <a:rPr lang="en" sz="1900">
                <a:solidFill>
                  <a:srgbClr val="5F6368"/>
                </a:solidFill>
                <a:highlight>
                  <a:srgbClr val="FFFFFF"/>
                </a:highlight>
              </a:rPr>
              <a:t>photo effects</a:t>
            </a:r>
            <a:r>
              <a:rPr lang="en" sz="1900">
                <a:solidFill>
                  <a:srgbClr val="4D5156"/>
                </a:solidFill>
                <a:highlight>
                  <a:srgbClr val="FFFFFF"/>
                </a:highlight>
              </a:rPr>
              <a:t> to choose from.</a:t>
            </a:r>
            <a:endParaRPr sz="1900"/>
          </a:p>
          <a:p>
            <a:pPr indent="0" lvl="0" marL="0" rtl="0" algn="just">
              <a:spcBef>
                <a:spcPts val="1200"/>
              </a:spcBef>
              <a:spcAft>
                <a:spcPts val="1200"/>
              </a:spcAft>
              <a:buNone/>
            </a:pPr>
            <a:r>
              <a:t/>
            </a:r>
            <a:endParaRPr sz="1800"/>
          </a:p>
        </p:txBody>
      </p:sp>
      <p:pic>
        <p:nvPicPr>
          <p:cNvPr id="346" name="Google Shape;346;p19"/>
          <p:cNvPicPr preferRelativeResize="0"/>
          <p:nvPr/>
        </p:nvPicPr>
        <p:blipFill>
          <a:blip r:embed="rId3">
            <a:alphaModFix/>
          </a:blip>
          <a:stretch>
            <a:fillRect/>
          </a:stretch>
        </p:blipFill>
        <p:spPr>
          <a:xfrm>
            <a:off x="6234450" y="1024975"/>
            <a:ext cx="2393126" cy="1667701"/>
          </a:xfrm>
          <a:prstGeom prst="rect">
            <a:avLst/>
          </a:prstGeom>
          <a:noFill/>
          <a:ln>
            <a:noFill/>
          </a:ln>
        </p:spPr>
      </p:pic>
      <p:pic>
        <p:nvPicPr>
          <p:cNvPr id="347" name="Google Shape;347;p19"/>
          <p:cNvPicPr preferRelativeResize="0"/>
          <p:nvPr/>
        </p:nvPicPr>
        <p:blipFill>
          <a:blip r:embed="rId4">
            <a:alphaModFix/>
          </a:blip>
          <a:stretch>
            <a:fillRect/>
          </a:stretch>
        </p:blipFill>
        <p:spPr>
          <a:xfrm>
            <a:off x="6234450" y="2921275"/>
            <a:ext cx="2393126" cy="17051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0"/>
          <p:cNvSpPr txBox="1"/>
          <p:nvPr>
            <p:ph type="title"/>
          </p:nvPr>
        </p:nvSpPr>
        <p:spPr>
          <a:xfrm>
            <a:off x="700875" y="6789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2 - Image Filters</a:t>
            </a:r>
            <a:endParaRPr/>
          </a:p>
        </p:txBody>
      </p:sp>
      <p:sp>
        <p:nvSpPr>
          <p:cNvPr id="353" name="Google Shape;353;p20"/>
          <p:cNvSpPr txBox="1"/>
          <p:nvPr>
            <p:ph idx="1" type="body"/>
          </p:nvPr>
        </p:nvSpPr>
        <p:spPr>
          <a:xfrm>
            <a:off x="700875" y="1678225"/>
            <a:ext cx="5604000" cy="29847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en" sz="1800"/>
              <a:t>To achieve great results we have used OpenCV and other frameworks like CVZone which </a:t>
            </a:r>
            <a:r>
              <a:rPr lang="en" sz="1800">
                <a:solidFill>
                  <a:srgbClr val="4D5156"/>
                </a:solidFill>
                <a:highlight>
                  <a:srgbClr val="FFFFFF"/>
                </a:highlight>
                <a:latin typeface="Arial"/>
                <a:ea typeface="Arial"/>
                <a:cs typeface="Arial"/>
                <a:sym typeface="Arial"/>
              </a:rPr>
              <a:t> are powerful open-source libraries for the computer vision and image processing. </a:t>
            </a:r>
            <a:endParaRPr sz="1800">
              <a:solidFill>
                <a:srgbClr val="4D5156"/>
              </a:solidFill>
              <a:highlight>
                <a:srgbClr val="FFFFFF"/>
              </a:highlight>
              <a:latin typeface="Arial"/>
              <a:ea typeface="Arial"/>
              <a:cs typeface="Arial"/>
              <a:sym typeface="Arial"/>
            </a:endParaRPr>
          </a:p>
          <a:p>
            <a:pPr indent="0" lvl="0" marL="0" rtl="0" algn="just">
              <a:spcBef>
                <a:spcPts val="1200"/>
              </a:spcBef>
              <a:spcAft>
                <a:spcPts val="0"/>
              </a:spcAft>
              <a:buNone/>
            </a:pPr>
            <a:r>
              <a:rPr lang="en" sz="1800">
                <a:solidFill>
                  <a:srgbClr val="4D5156"/>
                </a:solidFill>
                <a:highlight>
                  <a:srgbClr val="FFFFFF"/>
                </a:highlight>
                <a:latin typeface="Arial"/>
                <a:ea typeface="Arial"/>
                <a:cs typeface="Arial"/>
                <a:sym typeface="Arial"/>
              </a:rPr>
              <a:t>All image filters are implemented as a separate python method.</a:t>
            </a:r>
            <a:endParaRPr sz="1800">
              <a:solidFill>
                <a:srgbClr val="4D5156"/>
              </a:solidFill>
              <a:highlight>
                <a:srgbClr val="FFFFFF"/>
              </a:highlight>
              <a:latin typeface="Arial"/>
              <a:ea typeface="Arial"/>
              <a:cs typeface="Arial"/>
              <a:sym typeface="Arial"/>
            </a:endParaRPr>
          </a:p>
          <a:p>
            <a:pPr indent="0" lvl="0" marL="0" rtl="0" algn="just">
              <a:spcBef>
                <a:spcPts val="1200"/>
              </a:spcBef>
              <a:spcAft>
                <a:spcPts val="1200"/>
              </a:spcAft>
              <a:buNone/>
            </a:pPr>
            <a:r>
              <a:rPr lang="en" sz="1800">
                <a:solidFill>
                  <a:srgbClr val="4D5156"/>
                </a:solidFill>
                <a:highlight>
                  <a:srgbClr val="FFFFFF"/>
                </a:highlight>
                <a:latin typeface="Arial"/>
                <a:ea typeface="Arial"/>
                <a:cs typeface="Arial"/>
                <a:sym typeface="Arial"/>
              </a:rPr>
              <a:t>After obtaining a image it is passed to the desired filter method, which then, using all the functionalities provided by the above frameworks produces the final image.</a:t>
            </a:r>
            <a:endParaRPr sz="1800">
              <a:solidFill>
                <a:srgbClr val="4D5156"/>
              </a:solidFill>
              <a:highlight>
                <a:srgbClr val="FFFFFF"/>
              </a:highlight>
              <a:latin typeface="Arial"/>
              <a:ea typeface="Arial"/>
              <a:cs typeface="Arial"/>
              <a:sym typeface="Arial"/>
            </a:endParaRPr>
          </a:p>
        </p:txBody>
      </p:sp>
      <p:pic>
        <p:nvPicPr>
          <p:cNvPr id="354" name="Google Shape;354;p20"/>
          <p:cNvPicPr preferRelativeResize="0"/>
          <p:nvPr/>
        </p:nvPicPr>
        <p:blipFill>
          <a:blip r:embed="rId3">
            <a:alphaModFix/>
          </a:blip>
          <a:stretch>
            <a:fillRect/>
          </a:stretch>
        </p:blipFill>
        <p:spPr>
          <a:xfrm>
            <a:off x="6446075" y="2918300"/>
            <a:ext cx="2393126" cy="1692017"/>
          </a:xfrm>
          <a:prstGeom prst="rect">
            <a:avLst/>
          </a:prstGeom>
          <a:noFill/>
          <a:ln>
            <a:noFill/>
          </a:ln>
        </p:spPr>
      </p:pic>
      <p:pic>
        <p:nvPicPr>
          <p:cNvPr id="355" name="Google Shape;355;p20"/>
          <p:cNvPicPr preferRelativeResize="0"/>
          <p:nvPr/>
        </p:nvPicPr>
        <p:blipFill>
          <a:blip r:embed="rId4">
            <a:alphaModFix/>
          </a:blip>
          <a:stretch>
            <a:fillRect/>
          </a:stretch>
        </p:blipFill>
        <p:spPr>
          <a:xfrm>
            <a:off x="6446075" y="1024975"/>
            <a:ext cx="2393126" cy="1667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1"/>
          <p:cNvSpPr txBox="1"/>
          <p:nvPr>
            <p:ph type="title"/>
          </p:nvPr>
        </p:nvSpPr>
        <p:spPr>
          <a:xfrm>
            <a:off x="723400" y="6939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Module 3 - Real Time Video Filters</a:t>
            </a:r>
            <a:endParaRPr/>
          </a:p>
        </p:txBody>
      </p:sp>
      <p:sp>
        <p:nvSpPr>
          <p:cNvPr id="361" name="Google Shape;361;p21"/>
          <p:cNvSpPr txBox="1"/>
          <p:nvPr>
            <p:ph idx="1" type="body"/>
          </p:nvPr>
        </p:nvSpPr>
        <p:spPr>
          <a:xfrm>
            <a:off x="723400" y="1453000"/>
            <a:ext cx="5433900" cy="31950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770"/>
              <a:buNone/>
            </a:pPr>
            <a:r>
              <a:rPr lang="en" sz="1800"/>
              <a:t>Real time video filters are the effects that you can add to your video and then take a snap of it. It</a:t>
            </a:r>
            <a:r>
              <a:rPr lang="en" sz="1800"/>
              <a:t> ranges from putting sunglasses on your face to a top hat on your head, to making users appear much older with a mustache and so on.</a:t>
            </a:r>
            <a:endParaRPr sz="1800"/>
          </a:p>
          <a:p>
            <a:pPr indent="0" lvl="0" marL="0" rtl="0" algn="just">
              <a:lnSpc>
                <a:spcPct val="105000"/>
              </a:lnSpc>
              <a:spcBef>
                <a:spcPts val="1200"/>
              </a:spcBef>
              <a:spcAft>
                <a:spcPts val="0"/>
              </a:spcAft>
              <a:buSzPts val="770"/>
              <a:buNone/>
            </a:pPr>
            <a:r>
              <a:rPr lang="en" sz="1800"/>
              <a:t>We capture individual frames from the user’s webcam and then apply filters on the individual frames and render them on the screen. This process happens so quickly that it results in a smooth filter effect.</a:t>
            </a:r>
            <a:endParaRPr sz="1800"/>
          </a:p>
          <a:p>
            <a:pPr indent="0" lvl="0" marL="0" rtl="0" algn="just">
              <a:lnSpc>
                <a:spcPct val="105000"/>
              </a:lnSpc>
              <a:spcBef>
                <a:spcPts val="1200"/>
              </a:spcBef>
              <a:spcAft>
                <a:spcPts val="0"/>
              </a:spcAft>
              <a:buSzPts val="770"/>
              <a:buNone/>
            </a:pPr>
            <a:r>
              <a:t/>
            </a:r>
            <a:endParaRPr sz="1800"/>
          </a:p>
          <a:p>
            <a:pPr indent="0" lvl="0" marL="0" rtl="0" algn="just">
              <a:lnSpc>
                <a:spcPct val="105000"/>
              </a:lnSpc>
              <a:spcBef>
                <a:spcPts val="1200"/>
              </a:spcBef>
              <a:spcAft>
                <a:spcPts val="1200"/>
              </a:spcAft>
              <a:buSzPts val="770"/>
              <a:buNone/>
            </a:pPr>
            <a:r>
              <a:t/>
            </a:r>
            <a:endParaRPr sz="1800"/>
          </a:p>
        </p:txBody>
      </p:sp>
      <p:pic>
        <p:nvPicPr>
          <p:cNvPr id="362" name="Google Shape;362;p21"/>
          <p:cNvPicPr preferRelativeResize="0"/>
          <p:nvPr/>
        </p:nvPicPr>
        <p:blipFill>
          <a:blip r:embed="rId3">
            <a:alphaModFix/>
          </a:blip>
          <a:stretch>
            <a:fillRect/>
          </a:stretch>
        </p:blipFill>
        <p:spPr>
          <a:xfrm>
            <a:off x="6249450" y="2141125"/>
            <a:ext cx="2626874" cy="164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